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72" r:id="rId2"/>
    <p:sldId id="270" r:id="rId3"/>
    <p:sldId id="269" r:id="rId4"/>
    <p:sldId id="271" r:id="rId5"/>
    <p:sldId id="259" r:id="rId6"/>
    <p:sldId id="260" r:id="rId7"/>
    <p:sldId id="273" r:id="rId8"/>
    <p:sldId id="275" r:id="rId9"/>
    <p:sldId id="274" r:id="rId10"/>
    <p:sldId id="256" r:id="rId11"/>
    <p:sldId id="268" r:id="rId12"/>
    <p:sldId id="263" r:id="rId13"/>
    <p:sldId id="264" r:id="rId14"/>
    <p:sldId id="267" r:id="rId15"/>
    <p:sldId id="261" r:id="rId16"/>
    <p:sldId id="276" r:id="rId17"/>
    <p:sldId id="277" r:id="rId18"/>
  </p:sldIdLst>
  <p:sldSz cx="12192000" cy="6858000"/>
  <p:notesSz cx="6858000" cy="9144000"/>
  <p:defaultTextStyle>
    <a:defPPr>
      <a:defRPr lang="es-A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C43B6"/>
    <a:srgbClr val="2C47B8"/>
    <a:srgbClr val="2C6FB8"/>
    <a:srgbClr val="0634C6"/>
    <a:srgbClr val="00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52315DB7-82DB-4EF5-B506-A9F9C77B4636}" type="datetimeFigureOut">
              <a:rPr lang="es-AR" smtClean="0"/>
              <a:t>21/11/2023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A9BCC6C-6407-4567-8A3C-F5CFE9C35394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9943760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15DB7-82DB-4EF5-B506-A9F9C77B4636}" type="datetimeFigureOut">
              <a:rPr lang="es-AR" smtClean="0"/>
              <a:t>21/11/2023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BCC6C-6407-4567-8A3C-F5CFE9C35394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4007788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15DB7-82DB-4EF5-B506-A9F9C77B4636}" type="datetimeFigureOut">
              <a:rPr lang="es-AR" smtClean="0"/>
              <a:t>21/11/2023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BCC6C-6407-4567-8A3C-F5CFE9C35394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8922782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15DB7-82DB-4EF5-B506-A9F9C77B4636}" type="datetimeFigureOut">
              <a:rPr lang="es-AR" smtClean="0"/>
              <a:t>21/11/2023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BCC6C-6407-4567-8A3C-F5CFE9C35394}" type="slidenum">
              <a:rPr lang="es-AR" smtClean="0"/>
              <a:t>‹Nº›</a:t>
            </a:fld>
            <a:endParaRPr lang="es-AR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341734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15DB7-82DB-4EF5-B506-A9F9C77B4636}" type="datetimeFigureOut">
              <a:rPr lang="es-AR" smtClean="0"/>
              <a:t>21/11/2023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BCC6C-6407-4567-8A3C-F5CFE9C35394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7379583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15DB7-82DB-4EF5-B506-A9F9C77B4636}" type="datetimeFigureOut">
              <a:rPr lang="es-AR" smtClean="0"/>
              <a:t>21/11/2023</a:t>
            </a:fld>
            <a:endParaRPr lang="es-A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BCC6C-6407-4567-8A3C-F5CFE9C35394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70389905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15DB7-82DB-4EF5-B506-A9F9C77B4636}" type="datetimeFigureOut">
              <a:rPr lang="es-AR" smtClean="0"/>
              <a:t>21/11/2023</a:t>
            </a:fld>
            <a:endParaRPr lang="es-A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BCC6C-6407-4567-8A3C-F5CFE9C35394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9135985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15DB7-82DB-4EF5-B506-A9F9C77B4636}" type="datetimeFigureOut">
              <a:rPr lang="es-AR" smtClean="0"/>
              <a:t>21/11/2023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BCC6C-6407-4567-8A3C-F5CFE9C35394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15550418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15DB7-82DB-4EF5-B506-A9F9C77B4636}" type="datetimeFigureOut">
              <a:rPr lang="es-AR" smtClean="0"/>
              <a:t>21/11/2023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BCC6C-6407-4567-8A3C-F5CFE9C35394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4112603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15DB7-82DB-4EF5-B506-A9F9C77B4636}" type="datetimeFigureOut">
              <a:rPr lang="es-AR" smtClean="0"/>
              <a:t>21/11/2023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BCC6C-6407-4567-8A3C-F5CFE9C35394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3364127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15DB7-82DB-4EF5-B506-A9F9C77B4636}" type="datetimeFigureOut">
              <a:rPr lang="es-AR" smtClean="0"/>
              <a:t>21/11/2023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BCC6C-6407-4567-8A3C-F5CFE9C35394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1866114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15DB7-82DB-4EF5-B506-A9F9C77B4636}" type="datetimeFigureOut">
              <a:rPr lang="es-AR" smtClean="0"/>
              <a:t>21/11/2023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BCC6C-6407-4567-8A3C-F5CFE9C35394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1733642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15DB7-82DB-4EF5-B506-A9F9C77B4636}" type="datetimeFigureOut">
              <a:rPr lang="es-AR" smtClean="0"/>
              <a:t>21/11/2023</a:t>
            </a:fld>
            <a:endParaRPr lang="es-A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BCC6C-6407-4567-8A3C-F5CFE9C35394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9591642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15DB7-82DB-4EF5-B506-A9F9C77B4636}" type="datetimeFigureOut">
              <a:rPr lang="es-AR" smtClean="0"/>
              <a:t>21/11/2023</a:t>
            </a:fld>
            <a:endParaRPr lang="es-A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BCC6C-6407-4567-8A3C-F5CFE9C35394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0129915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15DB7-82DB-4EF5-B506-A9F9C77B4636}" type="datetimeFigureOut">
              <a:rPr lang="es-AR" smtClean="0"/>
              <a:t>21/11/2023</a:t>
            </a:fld>
            <a:endParaRPr lang="es-A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BCC6C-6407-4567-8A3C-F5CFE9C35394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995459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15DB7-82DB-4EF5-B506-A9F9C77B4636}" type="datetimeFigureOut">
              <a:rPr lang="es-AR" smtClean="0"/>
              <a:t>21/11/2023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BCC6C-6407-4567-8A3C-F5CFE9C35394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4607417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15DB7-82DB-4EF5-B506-A9F9C77B4636}" type="datetimeFigureOut">
              <a:rPr lang="es-AR" smtClean="0"/>
              <a:t>21/11/2023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BCC6C-6407-4567-8A3C-F5CFE9C35394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028196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315DB7-82DB-4EF5-B506-A9F9C77B4636}" type="datetimeFigureOut">
              <a:rPr lang="es-AR" smtClean="0"/>
              <a:t>21/11/2023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9BCC6C-6407-4567-8A3C-F5CFE9C35394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9543608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600" y="0"/>
            <a:ext cx="6731000" cy="6731000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7239000" y="139700"/>
            <a:ext cx="4673600" cy="65913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s-AR" sz="1600" dirty="0">
              <a:solidFill>
                <a:schemeClr val="tx1"/>
              </a:solidFill>
            </a:endParaRPr>
          </a:p>
          <a:p>
            <a:pPr algn="ctr"/>
            <a:r>
              <a:rPr lang="es-AR" sz="4400" dirty="0">
                <a:solidFill>
                  <a:schemeClr val="tx1"/>
                </a:solidFill>
                <a:latin typeface="Broadway" panose="04040905080B02020502" pitchFamily="82" charset="0"/>
              </a:rPr>
              <a:t>TURNERO DIGITAL</a:t>
            </a:r>
          </a:p>
          <a:p>
            <a:pPr algn="ctr"/>
            <a:endParaRPr lang="es-AR" sz="1600" dirty="0">
              <a:solidFill>
                <a:schemeClr val="tx1"/>
              </a:solidFill>
            </a:endParaRPr>
          </a:p>
          <a:p>
            <a:pPr algn="ctr"/>
            <a:endParaRPr lang="es-AR" sz="1600" dirty="0">
              <a:solidFill>
                <a:schemeClr val="tx1"/>
              </a:solidFill>
            </a:endParaRPr>
          </a:p>
          <a:p>
            <a:pPr algn="ctr"/>
            <a:endParaRPr lang="es-AR" sz="1600" dirty="0">
              <a:solidFill>
                <a:schemeClr val="tx1"/>
              </a:solidFill>
            </a:endParaRPr>
          </a:p>
          <a:p>
            <a:pPr algn="ctr"/>
            <a:endParaRPr lang="es-AR" sz="1600" dirty="0">
              <a:solidFill>
                <a:schemeClr val="tx1"/>
              </a:solidFill>
            </a:endParaRPr>
          </a:p>
          <a:p>
            <a:pPr algn="ctr"/>
            <a:endParaRPr lang="es-AR" sz="1600" dirty="0">
              <a:solidFill>
                <a:schemeClr val="tx1"/>
              </a:solidFill>
            </a:endParaRPr>
          </a:p>
          <a:p>
            <a:pPr algn="ctr"/>
            <a:r>
              <a:rPr lang="es-AR" sz="2400" dirty="0">
                <a:solidFill>
                  <a:schemeClr val="tx1"/>
                </a:solidFill>
                <a:latin typeface="Berlin Sans FB" panose="020E0602020502020306" pitchFamily="34" charset="0"/>
              </a:rPr>
              <a:t>GRUPO N° 3</a:t>
            </a:r>
          </a:p>
          <a:p>
            <a:pPr algn="ctr"/>
            <a:endParaRPr lang="es-AR" sz="2400" dirty="0">
              <a:solidFill>
                <a:schemeClr val="tx1"/>
              </a:solidFill>
              <a:latin typeface="Berlin Sans FB" panose="020E0602020502020306" pitchFamily="34" charset="0"/>
            </a:endParaRPr>
          </a:p>
          <a:p>
            <a:pPr algn="ctr"/>
            <a:r>
              <a:rPr lang="es-AR" sz="2400" dirty="0">
                <a:solidFill>
                  <a:schemeClr val="tx1"/>
                </a:solidFill>
                <a:latin typeface="Berlin Sans FB" panose="020E0602020502020306" pitchFamily="34" charset="0"/>
              </a:rPr>
              <a:t>DUARTE CAROLINA</a:t>
            </a:r>
          </a:p>
          <a:p>
            <a:pPr algn="ctr"/>
            <a:r>
              <a:rPr lang="es-AR" sz="2400" dirty="0">
                <a:solidFill>
                  <a:schemeClr val="tx1"/>
                </a:solidFill>
                <a:latin typeface="Berlin Sans FB" panose="020E0602020502020306" pitchFamily="34" charset="0"/>
              </a:rPr>
              <a:t>FERREYRA SANTIAGO</a:t>
            </a:r>
          </a:p>
          <a:p>
            <a:pPr algn="ctr"/>
            <a:r>
              <a:rPr lang="es-AR" sz="2400" dirty="0">
                <a:solidFill>
                  <a:schemeClr val="tx1"/>
                </a:solidFill>
                <a:latin typeface="Berlin Sans FB" panose="020E0602020502020306" pitchFamily="34" charset="0"/>
              </a:rPr>
              <a:t>MARTINS CESAR</a:t>
            </a:r>
          </a:p>
          <a:p>
            <a:pPr algn="ctr"/>
            <a:r>
              <a:rPr lang="es-AR" sz="2400" dirty="0">
                <a:solidFill>
                  <a:schemeClr val="tx1"/>
                </a:solidFill>
                <a:latin typeface="Berlin Sans FB" panose="020E0602020502020306" pitchFamily="34" charset="0"/>
              </a:rPr>
              <a:t>TREJO GASTON</a:t>
            </a:r>
          </a:p>
          <a:p>
            <a:pPr algn="ctr"/>
            <a:r>
              <a:rPr lang="es-AR" sz="2400" dirty="0">
                <a:solidFill>
                  <a:schemeClr val="tx1"/>
                </a:solidFill>
                <a:latin typeface="Berlin Sans FB" panose="020E0602020502020306" pitchFamily="34" charset="0"/>
              </a:rPr>
              <a:t>URCOLA MA. VICTORIA</a:t>
            </a:r>
          </a:p>
        </p:txBody>
      </p:sp>
      <p:sp>
        <p:nvSpPr>
          <p:cNvPr id="4" name="Rectángulo 3"/>
          <p:cNvSpPr/>
          <p:nvPr/>
        </p:nvSpPr>
        <p:spPr>
          <a:xfrm>
            <a:off x="10490200" y="6502400"/>
            <a:ext cx="12319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1200" dirty="0">
                <a:solidFill>
                  <a:schemeClr val="tx1"/>
                </a:solidFill>
              </a:rPr>
              <a:t>PRESENCIAL</a:t>
            </a:r>
          </a:p>
        </p:txBody>
      </p:sp>
    </p:spTree>
    <p:extLst>
      <p:ext uri="{BB962C8B-B14F-4D97-AF65-F5344CB8AC3E}">
        <p14:creationId xmlns:p14="http://schemas.microsoft.com/office/powerpoint/2010/main" val="31796184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890002" y="620051"/>
            <a:ext cx="3066584" cy="114872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36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IDEA TURNERO</a:t>
            </a:r>
          </a:p>
        </p:txBody>
      </p:sp>
      <p:sp>
        <p:nvSpPr>
          <p:cNvPr id="8" name="Rectángulo 7"/>
          <p:cNvSpPr/>
          <p:nvPr/>
        </p:nvSpPr>
        <p:spPr>
          <a:xfrm>
            <a:off x="990292" y="2442510"/>
            <a:ext cx="2736384" cy="58798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2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M.E.R.</a:t>
            </a:r>
          </a:p>
          <a:p>
            <a:pPr algn="ctr"/>
            <a:r>
              <a:rPr lang="es-AR" sz="1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es-AR" sz="14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MySQL</a:t>
            </a:r>
            <a:r>
              <a:rPr lang="es-AR" sz="1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</a:p>
        </p:txBody>
      </p:sp>
      <p:sp>
        <p:nvSpPr>
          <p:cNvPr id="9" name="Rectángulo 8"/>
          <p:cNvSpPr/>
          <p:nvPr/>
        </p:nvSpPr>
        <p:spPr>
          <a:xfrm>
            <a:off x="1002898" y="3492165"/>
            <a:ext cx="2736384" cy="57068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2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B.D.D</a:t>
            </a:r>
          </a:p>
          <a:p>
            <a:pPr algn="ctr"/>
            <a:r>
              <a:rPr lang="es-AR" sz="1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es-AR" sz="14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MySQL</a:t>
            </a:r>
            <a:r>
              <a:rPr lang="es-AR" sz="1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</a:p>
        </p:txBody>
      </p:sp>
      <p:sp>
        <p:nvSpPr>
          <p:cNvPr id="10" name="Rectángulo 9"/>
          <p:cNvSpPr/>
          <p:nvPr/>
        </p:nvSpPr>
        <p:spPr>
          <a:xfrm>
            <a:off x="1002898" y="4627332"/>
            <a:ext cx="2736384" cy="48607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24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PyTHON</a:t>
            </a:r>
            <a:endParaRPr lang="es-AR" sz="24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Rectángulo 10"/>
          <p:cNvSpPr/>
          <p:nvPr/>
        </p:nvSpPr>
        <p:spPr>
          <a:xfrm>
            <a:off x="999944" y="5745333"/>
            <a:ext cx="2736384" cy="48607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2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CLASES</a:t>
            </a:r>
          </a:p>
          <a:p>
            <a:pPr algn="ctr"/>
            <a:r>
              <a:rPr lang="es-AR" sz="1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(ENTIDADES)</a:t>
            </a:r>
          </a:p>
        </p:txBody>
      </p:sp>
      <p:sp>
        <p:nvSpPr>
          <p:cNvPr id="12" name="Rectángulo 11"/>
          <p:cNvSpPr/>
          <p:nvPr/>
        </p:nvSpPr>
        <p:spPr>
          <a:xfrm>
            <a:off x="5125127" y="5770135"/>
            <a:ext cx="2736384" cy="48607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2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CONEXION</a:t>
            </a:r>
          </a:p>
          <a:p>
            <a:pPr algn="ctr"/>
            <a:r>
              <a:rPr lang="es-AR" sz="1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(BDD)</a:t>
            </a:r>
          </a:p>
        </p:txBody>
      </p:sp>
      <p:sp>
        <p:nvSpPr>
          <p:cNvPr id="13" name="Rectángulo 12"/>
          <p:cNvSpPr/>
          <p:nvPr/>
        </p:nvSpPr>
        <p:spPr>
          <a:xfrm>
            <a:off x="5140577" y="4698769"/>
            <a:ext cx="2736384" cy="48607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2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CRUD</a:t>
            </a:r>
          </a:p>
          <a:p>
            <a:pPr algn="ctr"/>
            <a:r>
              <a:rPr lang="es-AR" sz="1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(CLASES)</a:t>
            </a:r>
          </a:p>
        </p:txBody>
      </p:sp>
      <p:sp>
        <p:nvSpPr>
          <p:cNvPr id="14" name="Rectángulo 13"/>
          <p:cNvSpPr/>
          <p:nvPr/>
        </p:nvSpPr>
        <p:spPr>
          <a:xfrm>
            <a:off x="5155798" y="3252695"/>
            <a:ext cx="2736384" cy="8690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2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OBJETOS Y METODOS</a:t>
            </a:r>
          </a:p>
        </p:txBody>
      </p:sp>
      <p:sp>
        <p:nvSpPr>
          <p:cNvPr id="16" name="Rectángulo 15"/>
          <p:cNvSpPr/>
          <p:nvPr/>
        </p:nvSpPr>
        <p:spPr>
          <a:xfrm>
            <a:off x="5189980" y="2225429"/>
            <a:ext cx="2736384" cy="48607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2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 </a:t>
            </a:r>
            <a:r>
              <a:rPr lang="es-AR" sz="24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PyTHON</a:t>
            </a:r>
            <a:endParaRPr lang="es-AR" sz="24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Rectángulo 16"/>
          <p:cNvSpPr/>
          <p:nvPr/>
        </p:nvSpPr>
        <p:spPr>
          <a:xfrm>
            <a:off x="5189981" y="1177918"/>
            <a:ext cx="2736384" cy="48607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2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PyQT5</a:t>
            </a:r>
          </a:p>
        </p:txBody>
      </p:sp>
      <p:sp>
        <p:nvSpPr>
          <p:cNvPr id="18" name="Rectángulo 17"/>
          <p:cNvSpPr/>
          <p:nvPr/>
        </p:nvSpPr>
        <p:spPr>
          <a:xfrm>
            <a:off x="9039725" y="2225429"/>
            <a:ext cx="2736384" cy="48607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2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INTERFAZ</a:t>
            </a:r>
          </a:p>
        </p:txBody>
      </p:sp>
      <p:sp>
        <p:nvSpPr>
          <p:cNvPr id="2" name="Flecha abajo 1"/>
          <p:cNvSpPr/>
          <p:nvPr/>
        </p:nvSpPr>
        <p:spPr>
          <a:xfrm>
            <a:off x="2246189" y="1812714"/>
            <a:ext cx="224590" cy="585859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9" name="Flecha abajo 18"/>
          <p:cNvSpPr/>
          <p:nvPr/>
        </p:nvSpPr>
        <p:spPr>
          <a:xfrm>
            <a:off x="2240413" y="3017184"/>
            <a:ext cx="230366" cy="508452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0" name="Flecha abajo 19"/>
          <p:cNvSpPr/>
          <p:nvPr/>
        </p:nvSpPr>
        <p:spPr>
          <a:xfrm>
            <a:off x="2246189" y="4124090"/>
            <a:ext cx="224590" cy="585859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1" name="Flecha abajo 20"/>
          <p:cNvSpPr/>
          <p:nvPr/>
        </p:nvSpPr>
        <p:spPr>
          <a:xfrm>
            <a:off x="2198704" y="5157344"/>
            <a:ext cx="224590" cy="585859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5" name="Flecha abajo 24"/>
          <p:cNvSpPr/>
          <p:nvPr/>
        </p:nvSpPr>
        <p:spPr>
          <a:xfrm rot="10800000">
            <a:off x="6429217" y="2739062"/>
            <a:ext cx="212424" cy="513633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6" name="Flecha abajo 25"/>
          <p:cNvSpPr/>
          <p:nvPr/>
        </p:nvSpPr>
        <p:spPr>
          <a:xfrm rot="10800000">
            <a:off x="6417778" y="4131017"/>
            <a:ext cx="212424" cy="513633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7" name="Flecha abajo 26"/>
          <p:cNvSpPr/>
          <p:nvPr/>
        </p:nvSpPr>
        <p:spPr>
          <a:xfrm rot="10800000">
            <a:off x="6387108" y="5193457"/>
            <a:ext cx="212424" cy="513633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0" name="Flecha derecha 29"/>
          <p:cNvSpPr/>
          <p:nvPr/>
        </p:nvSpPr>
        <p:spPr>
          <a:xfrm>
            <a:off x="7926363" y="2313327"/>
            <a:ext cx="1113361" cy="29293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2" name="Flecha derecha 31"/>
          <p:cNvSpPr/>
          <p:nvPr/>
        </p:nvSpPr>
        <p:spPr>
          <a:xfrm>
            <a:off x="3739282" y="5866707"/>
            <a:ext cx="1385845" cy="243329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8" name="Flecha abajo 27"/>
          <p:cNvSpPr/>
          <p:nvPr/>
        </p:nvSpPr>
        <p:spPr>
          <a:xfrm>
            <a:off x="6445877" y="1648432"/>
            <a:ext cx="184325" cy="567752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A3C6628A-D185-44F2-3DBC-74999233D5D9}"/>
              </a:ext>
            </a:extLst>
          </p:cNvPr>
          <p:cNvSpPr/>
          <p:nvPr/>
        </p:nvSpPr>
        <p:spPr>
          <a:xfrm>
            <a:off x="10490200" y="6502400"/>
            <a:ext cx="12319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>
                <a:solidFill>
                  <a:schemeClr val="tx1"/>
                </a:solidFill>
              </a:rPr>
              <a:t>L</a:t>
            </a:r>
            <a:r>
              <a:rPr lang="es-AR" sz="1200" dirty="0">
                <a:solidFill>
                  <a:schemeClr val="tx1"/>
                </a:solidFill>
              </a:rPr>
              <a:t>a </a:t>
            </a:r>
            <a:r>
              <a:rPr lang="es-AR" sz="1200" dirty="0" err="1">
                <a:solidFill>
                  <a:schemeClr val="tx1"/>
                </a:solidFill>
              </a:rPr>
              <a:t>conexion</a:t>
            </a:r>
            <a:endParaRPr lang="es-AR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01931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/>
        </p:nvSpPr>
        <p:spPr>
          <a:xfrm>
            <a:off x="1066800" y="279400"/>
            <a:ext cx="10096500" cy="698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6000" dirty="0">
                <a:solidFill>
                  <a:schemeClr val="tx1"/>
                </a:solidFill>
                <a:latin typeface="Broadway" panose="04040905080B02020502" pitchFamily="82" charset="0"/>
              </a:rPr>
              <a:t>CONEXIÓN EN PYTHON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r="6343"/>
          <a:stretch/>
        </p:blipFill>
        <p:spPr>
          <a:xfrm>
            <a:off x="2997200" y="1334539"/>
            <a:ext cx="6019800" cy="5371061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10490200" y="6502400"/>
            <a:ext cx="12319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1200" dirty="0">
                <a:solidFill>
                  <a:schemeClr val="tx1"/>
                </a:solidFill>
              </a:rPr>
              <a:t>INTERACCIONES</a:t>
            </a:r>
          </a:p>
        </p:txBody>
      </p:sp>
    </p:spTree>
    <p:extLst>
      <p:ext uri="{BB962C8B-B14F-4D97-AF65-F5344CB8AC3E}">
        <p14:creationId xmlns:p14="http://schemas.microsoft.com/office/powerpoint/2010/main" val="9356136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l="11322" r="2019"/>
          <a:stretch/>
        </p:blipFill>
        <p:spPr>
          <a:xfrm>
            <a:off x="2666704" y="1413279"/>
            <a:ext cx="7846829" cy="4418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0859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1079500" y="101600"/>
            <a:ext cx="10096500" cy="698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6000" dirty="0">
                <a:solidFill>
                  <a:schemeClr val="tx1"/>
                </a:solidFill>
                <a:latin typeface="Broadway" panose="04040905080B02020502" pitchFamily="82" charset="0"/>
              </a:rPr>
              <a:t>INTERFAZ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3016250" y="1183723"/>
            <a:ext cx="6223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2400" dirty="0">
                <a:latin typeface="Broadway" panose="04040905080B02020502" pitchFamily="82" charset="0"/>
              </a:rPr>
              <a:t>PASO 1</a:t>
            </a:r>
          </a:p>
        </p:txBody>
      </p:sp>
      <p:pic>
        <p:nvPicPr>
          <p:cNvPr id="3074" name="Picture 2" descr="https://cdn.discordapp.com/attachments/1100571823080489016/1176173840821407864/MainWindow_20_nov._2023_11_54_43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97" t="6176" r="17138"/>
          <a:stretch/>
        </p:blipFill>
        <p:spPr bwMode="auto">
          <a:xfrm>
            <a:off x="3865813" y="1645388"/>
            <a:ext cx="4523873" cy="4791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ángulo 5"/>
          <p:cNvSpPr/>
          <p:nvPr/>
        </p:nvSpPr>
        <p:spPr>
          <a:xfrm>
            <a:off x="10490200" y="6502400"/>
            <a:ext cx="12319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1200" dirty="0">
                <a:solidFill>
                  <a:schemeClr val="tx1"/>
                </a:solidFill>
              </a:rPr>
              <a:t>ENVIAR</a:t>
            </a:r>
          </a:p>
        </p:txBody>
      </p:sp>
    </p:spTree>
    <p:extLst>
      <p:ext uri="{BB962C8B-B14F-4D97-AF65-F5344CB8AC3E}">
        <p14:creationId xmlns:p14="http://schemas.microsoft.com/office/powerpoint/2010/main" val="37592134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0" y="1202305"/>
            <a:ext cx="6223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2400" dirty="0">
                <a:latin typeface="Broadway" panose="04040905080B02020502" pitchFamily="82" charset="0"/>
              </a:rPr>
              <a:t>PASO 2 – si la persona esta registrada</a:t>
            </a:r>
          </a:p>
        </p:txBody>
      </p:sp>
      <p:sp>
        <p:nvSpPr>
          <p:cNvPr id="4" name="CuadroTexto 3"/>
          <p:cNvSpPr txBox="1"/>
          <p:nvPr/>
        </p:nvSpPr>
        <p:spPr>
          <a:xfrm>
            <a:off x="6318986" y="1202305"/>
            <a:ext cx="6223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2400" dirty="0">
                <a:latin typeface="Broadway" panose="04040905080B02020502" pitchFamily="82" charset="0"/>
              </a:rPr>
              <a:t>PASO 2 – si la NO persona esta registrada</a:t>
            </a:r>
          </a:p>
        </p:txBody>
      </p:sp>
      <p:pic>
        <p:nvPicPr>
          <p:cNvPr id="1028" name="Picture 4" descr="https://cdn.discordapp.com/attachments/1100571823080489016/1176173680745775104/MainWindow_20_nov._2023_11_54_02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55" t="7778" r="10574" b="8667"/>
          <a:stretch/>
        </p:blipFill>
        <p:spPr bwMode="auto">
          <a:xfrm>
            <a:off x="647700" y="2146532"/>
            <a:ext cx="5168900" cy="4165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3"/>
          <a:srcRect l="14340" t="5962" r="14340" b="12274"/>
          <a:stretch/>
        </p:blipFill>
        <p:spPr>
          <a:xfrm>
            <a:off x="6741709" y="2146532"/>
            <a:ext cx="4868766" cy="4186219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10096500" y="6565900"/>
            <a:ext cx="1625600" cy="1651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>
                <a:solidFill>
                  <a:schemeClr val="tx1"/>
                </a:solidFill>
              </a:rPr>
              <a:t>Emite</a:t>
            </a:r>
          </a:p>
          <a:p>
            <a:pPr algn="ctr"/>
            <a:endParaRPr lang="es-AR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35799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217995" y="952047"/>
            <a:ext cx="6223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2400" dirty="0">
                <a:latin typeface="Broadway" panose="04040905080B02020502" pitchFamily="82" charset="0"/>
              </a:rPr>
              <a:t>PASO 3 – si la persona esta registrada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6232358" y="952047"/>
            <a:ext cx="6223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2400" dirty="0">
                <a:latin typeface="Broadway" panose="04040905080B02020502" pitchFamily="82" charset="0"/>
              </a:rPr>
              <a:t>PASO 3 – si la NO persona esta registrada</a:t>
            </a:r>
          </a:p>
        </p:txBody>
      </p:sp>
      <p:pic>
        <p:nvPicPr>
          <p:cNvPr id="2052" name="Picture 4" descr="https://cdn.discordapp.com/attachments/1100571823080489016/1176174035596497006/MainWindow_20_nov._2023_11_55_28.png?ex=656de86e&amp;is=655b736e&amp;hm=1300e9f351c17a5acd3ebf8e8d12e1461f080ef0090f631c5cea36d09a9b916a&amp;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95" t="5895" r="7158" b="10175"/>
          <a:stretch/>
        </p:blipFill>
        <p:spPr bwMode="auto">
          <a:xfrm>
            <a:off x="186758" y="2111283"/>
            <a:ext cx="5919536" cy="4285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3"/>
          <a:srcRect l="8969" t="5675" r="10687" b="11456"/>
          <a:stretch/>
        </p:blipFill>
        <p:spPr>
          <a:xfrm>
            <a:off x="6232358" y="2091297"/>
            <a:ext cx="5565764" cy="4305559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F720A967-1FDD-DF76-1BB1-6D9BAAB9451E}"/>
              </a:ext>
            </a:extLst>
          </p:cNvPr>
          <p:cNvSpPr txBox="1"/>
          <p:nvPr/>
        </p:nvSpPr>
        <p:spPr>
          <a:xfrm>
            <a:off x="7917110" y="6520443"/>
            <a:ext cx="623721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800" dirty="0" err="1">
                <a:solidFill>
                  <a:schemeClr val="tx1"/>
                </a:solidFill>
              </a:rPr>
              <a:t>aparecera</a:t>
            </a:r>
            <a:endParaRPr lang="es-MX" sz="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50067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video de funcionamiento para presentacio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32000" y="1143000"/>
            <a:ext cx="812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589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7668" y="63716"/>
            <a:ext cx="6736664" cy="6730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3899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174032"/>
            <a:ext cx="8432800" cy="6348024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10490200" y="6502400"/>
            <a:ext cx="12319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1200" dirty="0">
                <a:solidFill>
                  <a:schemeClr val="tx1"/>
                </a:solidFill>
              </a:rPr>
              <a:t>EJEMPLO</a:t>
            </a:r>
          </a:p>
        </p:txBody>
      </p:sp>
    </p:spTree>
    <p:extLst>
      <p:ext uri="{BB962C8B-B14F-4D97-AF65-F5344CB8AC3E}">
        <p14:creationId xmlns:p14="http://schemas.microsoft.com/office/powerpoint/2010/main" val="22039590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1300" y="471487"/>
            <a:ext cx="6629400" cy="5915025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10490200" y="6502400"/>
            <a:ext cx="12319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1200" dirty="0">
                <a:solidFill>
                  <a:schemeClr val="tx1"/>
                </a:solidFill>
              </a:rPr>
              <a:t>MER</a:t>
            </a:r>
          </a:p>
        </p:txBody>
      </p:sp>
    </p:spTree>
    <p:extLst>
      <p:ext uri="{BB962C8B-B14F-4D97-AF65-F5344CB8AC3E}">
        <p14:creationId xmlns:p14="http://schemas.microsoft.com/office/powerpoint/2010/main" val="7218949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10426" t="6239" r="8156" b="6042"/>
          <a:stretch/>
        </p:blipFill>
        <p:spPr>
          <a:xfrm>
            <a:off x="2717800" y="1143000"/>
            <a:ext cx="7035800" cy="551587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Rectángulo 2"/>
          <p:cNvSpPr/>
          <p:nvPr/>
        </p:nvSpPr>
        <p:spPr>
          <a:xfrm>
            <a:off x="3403600" y="279400"/>
            <a:ext cx="6197600" cy="698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6000" dirty="0">
                <a:solidFill>
                  <a:schemeClr val="tx1"/>
                </a:solidFill>
                <a:latin typeface="Broadway" panose="04040905080B02020502" pitchFamily="82" charset="0"/>
              </a:rPr>
              <a:t>M.E.R.</a:t>
            </a:r>
          </a:p>
        </p:txBody>
      </p:sp>
    </p:spTree>
    <p:extLst>
      <p:ext uri="{BB962C8B-B14F-4D97-AF65-F5344CB8AC3E}">
        <p14:creationId xmlns:p14="http://schemas.microsoft.com/office/powerpoint/2010/main" val="3515088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6269" y="1153329"/>
            <a:ext cx="6377561" cy="184836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Rectángulo 4"/>
          <p:cNvSpPr/>
          <p:nvPr/>
        </p:nvSpPr>
        <p:spPr>
          <a:xfrm>
            <a:off x="1066800" y="279400"/>
            <a:ext cx="10096500" cy="698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6000" dirty="0">
                <a:solidFill>
                  <a:schemeClr val="tx1"/>
                </a:solidFill>
                <a:latin typeface="Broadway" panose="04040905080B02020502" pitchFamily="82" charset="0"/>
              </a:rPr>
              <a:t>BASE DE DATOS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6293" y="3335309"/>
            <a:ext cx="8931414" cy="2822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2172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o 9"/>
          <p:cNvGrpSpPr/>
          <p:nvPr/>
        </p:nvGrpSpPr>
        <p:grpSpPr>
          <a:xfrm>
            <a:off x="2820202" y="404086"/>
            <a:ext cx="6986210" cy="3166887"/>
            <a:chOff x="2820202" y="404086"/>
            <a:chExt cx="6986210" cy="3166887"/>
          </a:xfrm>
        </p:grpSpPr>
        <p:pic>
          <p:nvPicPr>
            <p:cNvPr id="4" name="Imagen 3"/>
            <p:cNvPicPr>
              <a:picLocks noChangeAspect="1"/>
            </p:cNvPicPr>
            <p:nvPr/>
          </p:nvPicPr>
          <p:blipFill rotWithShape="1">
            <a:blip r:embed="rId2"/>
            <a:srcRect l="11048" t="48926" r="59874" b="30108"/>
            <a:stretch/>
          </p:blipFill>
          <p:spPr>
            <a:xfrm>
              <a:off x="2820202" y="924025"/>
              <a:ext cx="6986210" cy="2646948"/>
            </a:xfrm>
            <a:prstGeom prst="rect">
              <a:avLst/>
            </a:prstGeom>
          </p:spPr>
        </p:pic>
        <p:sp>
          <p:nvSpPr>
            <p:cNvPr id="9" name="CuadroTexto 8"/>
            <p:cNvSpPr txBox="1"/>
            <p:nvPr/>
          </p:nvSpPr>
          <p:spPr>
            <a:xfrm>
              <a:off x="4452390" y="404086"/>
              <a:ext cx="372183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2400" dirty="0">
                  <a:latin typeface="Broadway" panose="04040905080B02020502" pitchFamily="82" charset="0"/>
                </a:rPr>
                <a:t>TABLA TRAMITE</a:t>
              </a:r>
            </a:p>
          </p:txBody>
        </p:sp>
      </p:grpSp>
      <p:pic>
        <p:nvPicPr>
          <p:cNvPr id="12" name="Imagen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8387" y="3770389"/>
            <a:ext cx="8492464" cy="2664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3157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o 3"/>
          <p:cNvGrpSpPr/>
          <p:nvPr/>
        </p:nvGrpSpPr>
        <p:grpSpPr>
          <a:xfrm>
            <a:off x="2400301" y="1143144"/>
            <a:ext cx="7533904" cy="5554811"/>
            <a:chOff x="2484205" y="68834"/>
            <a:chExt cx="8583563" cy="6560686"/>
          </a:xfrm>
        </p:grpSpPr>
        <p:pic>
          <p:nvPicPr>
            <p:cNvPr id="2" name="Imagen 1"/>
            <p:cNvPicPr>
              <a:picLocks noChangeAspect="1"/>
            </p:cNvPicPr>
            <p:nvPr/>
          </p:nvPicPr>
          <p:blipFill rotWithShape="1">
            <a:blip r:embed="rId2"/>
            <a:srcRect t="1901"/>
            <a:stretch/>
          </p:blipFill>
          <p:spPr>
            <a:xfrm>
              <a:off x="2484205" y="725666"/>
              <a:ext cx="8583563" cy="5903854"/>
            </a:xfrm>
            <a:prstGeom prst="rect">
              <a:avLst/>
            </a:prstGeom>
          </p:spPr>
        </p:pic>
        <p:sp>
          <p:nvSpPr>
            <p:cNvPr id="3" name="CuadroTexto 2"/>
            <p:cNvSpPr txBox="1"/>
            <p:nvPr/>
          </p:nvSpPr>
          <p:spPr>
            <a:xfrm>
              <a:off x="3520170" y="68834"/>
              <a:ext cx="626537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2400" dirty="0">
                  <a:latin typeface="Broadway" panose="04040905080B02020502" pitchFamily="82" charset="0"/>
                </a:rPr>
                <a:t>CLASE USUARIO</a:t>
              </a:r>
            </a:p>
          </p:txBody>
        </p:sp>
      </p:grpSp>
      <p:sp>
        <p:nvSpPr>
          <p:cNvPr id="5" name="Rectángulo 4"/>
          <p:cNvSpPr/>
          <p:nvPr/>
        </p:nvSpPr>
        <p:spPr>
          <a:xfrm>
            <a:off x="1276826" y="279400"/>
            <a:ext cx="10096500" cy="698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6000" dirty="0">
                <a:solidFill>
                  <a:schemeClr val="tx1"/>
                </a:solidFill>
                <a:latin typeface="Broadway" panose="04040905080B02020502" pitchFamily="82" charset="0"/>
              </a:rPr>
              <a:t>CLASES EN PYTHON</a:t>
            </a:r>
          </a:p>
        </p:txBody>
      </p:sp>
    </p:spTree>
    <p:extLst>
      <p:ext uri="{BB962C8B-B14F-4D97-AF65-F5344CB8AC3E}">
        <p14:creationId xmlns:p14="http://schemas.microsoft.com/office/powerpoint/2010/main" val="17377478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r="22904" b="47225"/>
          <a:stretch/>
        </p:blipFill>
        <p:spPr>
          <a:xfrm>
            <a:off x="1492667" y="1624798"/>
            <a:ext cx="9557051" cy="4483902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3138503" y="618239"/>
            <a:ext cx="62653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2400" dirty="0">
                <a:latin typeface="Broadway" panose="04040905080B02020502" pitchFamily="82" charset="0"/>
              </a:rPr>
              <a:t>CLASE TRAMITE</a:t>
            </a:r>
          </a:p>
        </p:txBody>
      </p:sp>
    </p:spTree>
    <p:extLst>
      <p:ext uri="{BB962C8B-B14F-4D97-AF65-F5344CB8AC3E}">
        <p14:creationId xmlns:p14="http://schemas.microsoft.com/office/powerpoint/2010/main" val="4405051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o 5"/>
          <p:cNvGrpSpPr/>
          <p:nvPr/>
        </p:nvGrpSpPr>
        <p:grpSpPr>
          <a:xfrm>
            <a:off x="2616708" y="580674"/>
            <a:ext cx="7009892" cy="5743926"/>
            <a:chOff x="2578608" y="1317274"/>
            <a:chExt cx="6913496" cy="5348697"/>
          </a:xfrm>
        </p:grpSpPr>
        <p:pic>
          <p:nvPicPr>
            <p:cNvPr id="2" name="Imagen 1"/>
            <p:cNvPicPr>
              <a:picLocks noChangeAspect="1"/>
            </p:cNvPicPr>
            <p:nvPr/>
          </p:nvPicPr>
          <p:blipFill rotWithShape="1">
            <a:blip r:embed="rId2"/>
            <a:srcRect t="-1" b="675"/>
            <a:stretch/>
          </p:blipFill>
          <p:spPr>
            <a:xfrm>
              <a:off x="2578608" y="1889713"/>
              <a:ext cx="6913496" cy="4776258"/>
            </a:xfrm>
            <a:prstGeom prst="rect">
              <a:avLst/>
            </a:prstGeom>
          </p:spPr>
        </p:pic>
        <p:sp>
          <p:nvSpPr>
            <p:cNvPr id="5" name="CuadroTexto 4"/>
            <p:cNvSpPr txBox="1"/>
            <p:nvPr/>
          </p:nvSpPr>
          <p:spPr>
            <a:xfrm>
              <a:off x="2998804" y="1317274"/>
              <a:ext cx="626537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2400" dirty="0">
                  <a:latin typeface="Broadway" panose="04040905080B02020502" pitchFamily="82" charset="0"/>
                </a:rPr>
                <a:t>CLASE HISTORIAL DE TRAMITE</a:t>
              </a:r>
            </a:p>
          </p:txBody>
        </p:sp>
      </p:grpSp>
      <p:sp>
        <p:nvSpPr>
          <p:cNvPr id="7" name="Rectángulo 6"/>
          <p:cNvSpPr/>
          <p:nvPr/>
        </p:nvSpPr>
        <p:spPr>
          <a:xfrm>
            <a:off x="10490200" y="6502400"/>
            <a:ext cx="12319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1200" dirty="0">
                <a:solidFill>
                  <a:schemeClr val="tx1"/>
                </a:solidFill>
              </a:rPr>
              <a:t>HORA ACTUAL</a:t>
            </a:r>
          </a:p>
        </p:txBody>
      </p:sp>
    </p:spTree>
    <p:extLst>
      <p:ext uri="{BB962C8B-B14F-4D97-AF65-F5344CB8AC3E}">
        <p14:creationId xmlns:p14="http://schemas.microsoft.com/office/powerpoint/2010/main" val="194738247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o">
  <a:themeElements>
    <a:clrScheme name="Violeta II">
      <a:dk1>
        <a:sysClr val="windowText" lastClr="000000"/>
      </a:dk1>
      <a:lt1>
        <a:sysClr val="window" lastClr="FFFFFF"/>
      </a:lt1>
      <a:dk2>
        <a:srgbClr val="632E62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Circuito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idrio esmerilado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100000"/>
              </a:schemeClr>
            </a:gs>
            <a:gs pos="68000">
              <a:schemeClr val="phClr">
                <a:tint val="77000"/>
                <a:satMod val="100000"/>
              </a:schemeClr>
            </a:gs>
            <a:gs pos="81000">
              <a:schemeClr val="phClr">
                <a:tint val="79000"/>
                <a:satMod val="100000"/>
              </a:schemeClr>
            </a:gs>
            <a:gs pos="86000">
              <a:schemeClr val="phClr">
                <a:tint val="73000"/>
                <a:satMod val="100000"/>
              </a:schemeClr>
            </a:gs>
            <a:gs pos="100000">
              <a:schemeClr val="phClr">
                <a:tint val="35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73000"/>
                <a:shade val="100000"/>
                <a:satMod val="150000"/>
              </a:schemeClr>
            </a:gs>
            <a:gs pos="25000">
              <a:schemeClr val="phClr">
                <a:tint val="96000"/>
                <a:shade val="80000"/>
                <a:satMod val="105000"/>
              </a:schemeClr>
            </a:gs>
            <a:gs pos="38000">
              <a:schemeClr val="phClr">
                <a:tint val="96000"/>
                <a:shade val="59000"/>
                <a:satMod val="120000"/>
              </a:schemeClr>
            </a:gs>
            <a:gs pos="55000">
              <a:schemeClr val="phClr">
                <a:tint val="100000"/>
                <a:shade val="57000"/>
                <a:satMod val="120000"/>
              </a:schemeClr>
            </a:gs>
            <a:gs pos="80000">
              <a:schemeClr val="phClr">
                <a:tint val="100000"/>
                <a:shade val="56000"/>
                <a:satMod val="145000"/>
              </a:schemeClr>
            </a:gs>
            <a:gs pos="88000">
              <a:schemeClr val="phClr">
                <a:tint val="100000"/>
                <a:shade val="63000"/>
                <a:satMod val="160000"/>
              </a:schemeClr>
            </a:gs>
            <a:gs pos="100000">
              <a:schemeClr val="phClr">
                <a:tint val="99000"/>
                <a:shade val="100000"/>
                <a:satMod val="155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glow" dir="tl">
              <a:rot lat="0" lon="0" rev="1800000"/>
            </a:lightRig>
          </a:scene3d>
          <a:sp3d contourW="10160" prstMaterial="dkEdge">
            <a:bevelT w="0" h="0" prst="angle"/>
            <a:contourClr>
              <a:schemeClr val="phClr">
                <a:shade val="30000"/>
                <a:satMod val="150000"/>
              </a:schemeClr>
            </a:contourClr>
          </a:sp3d>
        </a:effectStyle>
        <a:effectStyle>
          <a:effectLst>
            <a:glow rad="50800">
              <a:schemeClr val="phClr">
                <a:tint val="68000"/>
                <a:shade val="93000"/>
                <a:alpha val="37000"/>
                <a:satMod val="250000"/>
              </a:schemeClr>
            </a:glow>
          </a:effectLst>
          <a:scene3d>
            <a:camera prst="orthographicFront">
              <a:rot lat="0" lon="0" rev="0"/>
            </a:camera>
            <a:lightRig rig="glow" dir="t">
              <a:rot lat="0" lon="0" rev="1800000"/>
            </a:lightRig>
          </a:scene3d>
          <a:sp3d contourW="10160" prstMaterial="dkEdge">
            <a:bevelT w="20320" h="19050" prst="angle"/>
            <a:contourClr>
              <a:schemeClr val="phClr">
                <a:shade val="3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TM04033919[[fn=Circuito]]</Template>
  <TotalTime>3105</TotalTime>
  <Words>131</Words>
  <Application>Microsoft Office PowerPoint</Application>
  <PresentationFormat>Panorámica</PresentationFormat>
  <Paragraphs>53</Paragraphs>
  <Slides>17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17</vt:i4>
      </vt:variant>
    </vt:vector>
  </HeadingPairs>
  <TitlesOfParts>
    <vt:vector size="22" baseType="lpstr">
      <vt:lpstr>Arial</vt:lpstr>
      <vt:lpstr>Berlin Sans FB</vt:lpstr>
      <vt:lpstr>Broadway</vt:lpstr>
      <vt:lpstr>Tw Cen MT</vt:lpstr>
      <vt:lpstr>Circuito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CAROLINA DUARTE</dc:creator>
  <cp:lastModifiedBy>Ferreyra Santiago</cp:lastModifiedBy>
  <cp:revision>57</cp:revision>
  <dcterms:created xsi:type="dcterms:W3CDTF">2023-11-14T21:42:20Z</dcterms:created>
  <dcterms:modified xsi:type="dcterms:W3CDTF">2023-11-21T18:12:45Z</dcterms:modified>
</cp:coreProperties>
</file>